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7"/>
  </p:notesMasterIdLst>
  <p:handoutMasterIdLst>
    <p:handoutMasterId r:id="rId18"/>
  </p:handoutMasterIdLst>
  <p:sldIdLst>
    <p:sldId id="257" r:id="rId5"/>
    <p:sldId id="261" r:id="rId6"/>
    <p:sldId id="282" r:id="rId7"/>
    <p:sldId id="274" r:id="rId8"/>
    <p:sldId id="275" r:id="rId9"/>
    <p:sldId id="283" r:id="rId10"/>
    <p:sldId id="272" r:id="rId11"/>
    <p:sldId id="277" r:id="rId12"/>
    <p:sldId id="278" r:id="rId13"/>
    <p:sldId id="279" r:id="rId14"/>
    <p:sldId id="281"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CFAB"/>
    <a:srgbClr val="6914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628"/>
  </p:normalViewPr>
  <p:slideViewPr>
    <p:cSldViewPr snapToGrid="0" snapToObjects="1">
      <p:cViewPr varScale="1">
        <p:scale>
          <a:sx n="86" d="100"/>
          <a:sy n="86" d="100"/>
        </p:scale>
        <p:origin x="498" y="96"/>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7/31/2023</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7/31/2023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7</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8</a:t>
            </a:fld>
            <a:endParaRPr lang="en-US" dirty="0"/>
          </a:p>
        </p:txBody>
      </p:sp>
    </p:spTree>
    <p:extLst>
      <p:ext uri="{BB962C8B-B14F-4D97-AF65-F5344CB8AC3E}">
        <p14:creationId xmlns:p14="http://schemas.microsoft.com/office/powerpoint/2010/main" val="1847033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9</a:t>
            </a:fld>
            <a:endParaRPr lang="en-US" dirty="0"/>
          </a:p>
        </p:txBody>
      </p:sp>
    </p:spTree>
    <p:extLst>
      <p:ext uri="{BB962C8B-B14F-4D97-AF65-F5344CB8AC3E}">
        <p14:creationId xmlns:p14="http://schemas.microsoft.com/office/powerpoint/2010/main" val="121296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10</a:t>
            </a:fld>
            <a:endParaRPr lang="en-US" dirty="0"/>
          </a:p>
        </p:txBody>
      </p:sp>
    </p:spTree>
    <p:extLst>
      <p:ext uri="{BB962C8B-B14F-4D97-AF65-F5344CB8AC3E}">
        <p14:creationId xmlns:p14="http://schemas.microsoft.com/office/powerpoint/2010/main" val="236524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12</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7/31/2023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7/31/2023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7/31/2023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7/31/2023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7/31/2023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orldofmayhem.gamepedia.com/Category:Images" TargetMode="External"/><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pngall.com/family-travel-png"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fontScale="90000"/>
          </a:bodyPr>
          <a:lstStyle/>
          <a:p>
            <a:r>
              <a:rPr lang="en-US" dirty="0">
                <a:solidFill>
                  <a:schemeClr val="bg2"/>
                </a:solidFill>
              </a:rPr>
              <a:t>Anthony Bourdain’s Travels</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407458"/>
          </a:xfrm>
        </p:spPr>
        <p:txBody>
          <a:bodyPr>
            <a:normAutofit fontScale="77500" lnSpcReduction="20000"/>
          </a:bodyPr>
          <a:lstStyle/>
          <a:p>
            <a:r>
              <a:rPr lang="en-US" sz="2900" b="1" dirty="0">
                <a:solidFill>
                  <a:schemeClr val="bg2"/>
                </a:solidFill>
              </a:rPr>
              <a:t>Data Deviants</a:t>
            </a:r>
          </a:p>
          <a:p>
            <a:r>
              <a:rPr lang="en-US" sz="2000" i="1" u="sng" dirty="0">
                <a:solidFill>
                  <a:schemeClr val="bg2"/>
                </a:solidFill>
              </a:rPr>
              <a:t>Project 3, Group 2</a:t>
            </a:r>
          </a:p>
          <a:p>
            <a:r>
              <a:rPr lang="en-US" dirty="0">
                <a:solidFill>
                  <a:schemeClr val="bg2"/>
                </a:solidFill>
              </a:rPr>
              <a:t>Van Eisele</a:t>
            </a:r>
          </a:p>
          <a:p>
            <a:r>
              <a:rPr lang="en-US" dirty="0">
                <a:solidFill>
                  <a:schemeClr val="bg2"/>
                </a:solidFill>
              </a:rPr>
              <a:t>Carlos De La Rosa</a:t>
            </a:r>
          </a:p>
          <a:p>
            <a:r>
              <a:rPr lang="en-US" dirty="0">
                <a:solidFill>
                  <a:schemeClr val="bg2"/>
                </a:solidFill>
              </a:rPr>
              <a:t>Abagail Chambers</a:t>
            </a:r>
          </a:p>
          <a:p>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606378" y="0"/>
            <a:ext cx="9601200" cy="1816443"/>
          </a:xfrm>
        </p:spPr>
        <p:txBody>
          <a:bodyPr anchor="ctr">
            <a:normAutofit/>
          </a:bodyPr>
          <a:lstStyle/>
          <a:p>
            <a:pPr algn="ctr"/>
            <a:r>
              <a:rPr lang="en-US" sz="2400" b="1" dirty="0"/>
              <a:t>Map</a:t>
            </a:r>
            <a:br>
              <a:rPr lang="en-US" sz="2400" b="1" dirty="0"/>
            </a:br>
            <a:br>
              <a:rPr lang="en-US" sz="1400" dirty="0"/>
            </a:br>
            <a:r>
              <a:rPr lang="en-US" sz="1600" dirty="0"/>
              <a:t>Circle colors indicate density of individual points, with the actual number shown in each circle.</a:t>
            </a:r>
            <a:br>
              <a:rPr lang="en-US" sz="1600" dirty="0"/>
            </a:br>
            <a:br>
              <a:rPr lang="en-US" sz="1600" dirty="0"/>
            </a:br>
            <a:r>
              <a:rPr lang="en-US" sz="1600" dirty="0"/>
              <a:t>Clicking any given circle auto-zooms the map, and progressively separates map points.</a:t>
            </a:r>
            <a:br>
              <a:rPr lang="en-US" sz="1600" dirty="0"/>
            </a:br>
            <a:br>
              <a:rPr lang="en-US" sz="1600" dirty="0"/>
            </a:br>
            <a:r>
              <a:rPr lang="en-US" sz="1600" dirty="0"/>
              <a:t>Then click individual map points for specific show and location information.</a:t>
            </a:r>
          </a:p>
        </p:txBody>
      </p:sp>
      <p:pic>
        <p:nvPicPr>
          <p:cNvPr id="1026" name="Picture 2">
            <a:extLst>
              <a:ext uri="{FF2B5EF4-FFF2-40B4-BE49-F238E27FC236}">
                <a16:creationId xmlns:a16="http://schemas.microsoft.com/office/drawing/2014/main" id="{2103C665-E347-1685-49D2-431BA266CAF3}"/>
              </a:ext>
            </a:extLst>
          </p:cNvPr>
          <p:cNvPicPr>
            <a:picLocks noChangeAspect="1" noChangeArrowheads="1"/>
          </p:cNvPicPr>
          <p:nvPr/>
        </p:nvPicPr>
        <p:blipFill rotWithShape="1">
          <a:blip r:embed="rId3"/>
          <a:srcRect l="1049" t="2583" r="1267"/>
          <a:stretch/>
        </p:blipFill>
        <p:spPr bwMode="auto">
          <a:xfrm>
            <a:off x="1315741" y="1816442"/>
            <a:ext cx="10182474" cy="490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7029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F8412AC-695B-2DFA-5B62-49BAFBE04A97}"/>
              </a:ext>
            </a:extLst>
          </p:cNvPr>
          <p:cNvSpPr/>
          <p:nvPr/>
        </p:nvSpPr>
        <p:spPr>
          <a:xfrm>
            <a:off x="1137139" y="562597"/>
            <a:ext cx="10574215" cy="257907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A9302DF-BAF8-BC1B-26B8-1C4F01A5975B}"/>
              </a:ext>
            </a:extLst>
          </p:cNvPr>
          <p:cNvSpPr txBox="1"/>
          <p:nvPr/>
        </p:nvSpPr>
        <p:spPr>
          <a:xfrm>
            <a:off x="1222129" y="513307"/>
            <a:ext cx="10395439" cy="2677656"/>
          </a:xfrm>
          <a:prstGeom prst="rect">
            <a:avLst/>
          </a:prstGeom>
          <a:noFill/>
        </p:spPr>
        <p:txBody>
          <a:bodyPr wrap="square" rtlCol="0">
            <a:spAutoFit/>
          </a:bodyPr>
          <a:lstStyle/>
          <a:p>
            <a:pPr algn="just"/>
            <a:r>
              <a:rPr lang="en-US" sz="2400" b="1" dirty="0"/>
              <a:t>Conclusions:</a:t>
            </a:r>
          </a:p>
          <a:p>
            <a:pPr algn="ctr"/>
            <a:endParaRPr lang="en-US" dirty="0"/>
          </a:p>
          <a:p>
            <a:pPr algn="ctr"/>
            <a:r>
              <a:rPr lang="en-US" dirty="0"/>
              <a:t>“Travel is fatal to prejudice, bigotry, and narrow-mindedness.” – Mark Twain.</a:t>
            </a:r>
          </a:p>
          <a:p>
            <a:pPr algn="just"/>
            <a:endParaRPr lang="en-US" dirty="0"/>
          </a:p>
          <a:p>
            <a:pPr algn="just"/>
            <a:r>
              <a:rPr lang="en-US" dirty="0"/>
              <a:t>Anthony Bourdain spent over a decade of his life traveling the globe; eating, drinking and experiencing other regions, countries, and cultures, so that his viewers could be exposed to information they might not otherwise be privy to. It may be enough for some to simply revel in the information itself, while others may be motivated to follow parts of his path, or even be inspired to mind some of his tips and suggestions, either locally, should one be so lucky, or in the form of travel plans near or far.</a:t>
            </a:r>
          </a:p>
        </p:txBody>
      </p:sp>
      <p:sp>
        <p:nvSpPr>
          <p:cNvPr id="7" name="Rectangle: Rounded Corners 6">
            <a:extLst>
              <a:ext uri="{FF2B5EF4-FFF2-40B4-BE49-F238E27FC236}">
                <a16:creationId xmlns:a16="http://schemas.microsoft.com/office/drawing/2014/main" id="{B8E2C49B-86DC-EAAF-67CD-2ADCFFBA996B}"/>
              </a:ext>
            </a:extLst>
          </p:cNvPr>
          <p:cNvSpPr/>
          <p:nvPr/>
        </p:nvSpPr>
        <p:spPr>
          <a:xfrm>
            <a:off x="1137138" y="3531660"/>
            <a:ext cx="5556739" cy="257907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729E6A-9A72-8D0A-03AE-3C6D572E542A}"/>
              </a:ext>
            </a:extLst>
          </p:cNvPr>
          <p:cNvSpPr txBox="1"/>
          <p:nvPr/>
        </p:nvSpPr>
        <p:spPr>
          <a:xfrm>
            <a:off x="1222130" y="3716326"/>
            <a:ext cx="5366239" cy="2092881"/>
          </a:xfrm>
          <a:prstGeom prst="rect">
            <a:avLst/>
          </a:prstGeom>
          <a:noFill/>
        </p:spPr>
        <p:txBody>
          <a:bodyPr wrap="square" rtlCol="0">
            <a:spAutoFit/>
          </a:bodyPr>
          <a:lstStyle/>
          <a:p>
            <a:pPr algn="just"/>
            <a:r>
              <a:rPr lang="en-US" b="1" dirty="0"/>
              <a:t>Limitations:</a:t>
            </a:r>
            <a:r>
              <a:rPr lang="en-US" dirty="0"/>
              <a:t>  </a:t>
            </a:r>
            <a:r>
              <a:rPr lang="en-US" sz="1400" dirty="0"/>
              <a:t>We would have really liked to have been able to use food data. Unfortunately, our dataset did not include any specific dish references. The only place our team was able to find such information would have required a great deal of web scraping, which would have taken more time than we had to complete this project. Also, in terms of the travel distances, our calculations represent a cumulative path between unique locations; whereas, in reality, he could have traveled back to his home city of New York between some, or all, of his trips, amassing a great deal more overall miles traveled.</a:t>
            </a:r>
          </a:p>
        </p:txBody>
      </p:sp>
      <p:sp>
        <p:nvSpPr>
          <p:cNvPr id="8" name="Rectangle: Rounded Corners 7">
            <a:extLst>
              <a:ext uri="{FF2B5EF4-FFF2-40B4-BE49-F238E27FC236}">
                <a16:creationId xmlns:a16="http://schemas.microsoft.com/office/drawing/2014/main" id="{4826ED97-67BB-9444-538B-F78054F598C3}"/>
              </a:ext>
            </a:extLst>
          </p:cNvPr>
          <p:cNvSpPr/>
          <p:nvPr/>
        </p:nvSpPr>
        <p:spPr>
          <a:xfrm>
            <a:off x="6863862" y="3531659"/>
            <a:ext cx="4847492" cy="257907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C788349-EDF8-B327-4E07-CA4454DFCCE6}"/>
              </a:ext>
            </a:extLst>
          </p:cNvPr>
          <p:cNvSpPr txBox="1"/>
          <p:nvPr/>
        </p:nvSpPr>
        <p:spPr>
          <a:xfrm>
            <a:off x="6948854" y="3716326"/>
            <a:ext cx="4668715" cy="1231106"/>
          </a:xfrm>
          <a:prstGeom prst="rect">
            <a:avLst/>
          </a:prstGeom>
          <a:noFill/>
        </p:spPr>
        <p:txBody>
          <a:bodyPr wrap="square" rtlCol="0">
            <a:spAutoFit/>
          </a:bodyPr>
          <a:lstStyle/>
          <a:p>
            <a:pPr algn="just"/>
            <a:r>
              <a:rPr lang="en-US" b="1" dirty="0"/>
              <a:t>Future Work:</a:t>
            </a:r>
            <a:r>
              <a:rPr lang="en-US" dirty="0"/>
              <a:t>  </a:t>
            </a:r>
            <a:r>
              <a:rPr lang="en-US" sz="1400" dirty="0"/>
              <a:t>It would be really interesting to acquire food data for all his various travels, and to be able to include that data in our mapping. We could also try to hunt down additional data about his actual travel paths to produce more accurate mileage calculations.</a:t>
            </a:r>
          </a:p>
        </p:txBody>
      </p:sp>
    </p:spTree>
    <p:extLst>
      <p:ext uri="{BB962C8B-B14F-4D97-AF65-F5344CB8AC3E}">
        <p14:creationId xmlns:p14="http://schemas.microsoft.com/office/powerpoint/2010/main" val="2321962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2387548"/>
            <a:ext cx="8361229" cy="2098226"/>
          </a:xfrm>
        </p:spPr>
        <p:txBody>
          <a:bodyPr>
            <a:normAutofit/>
          </a:bodyPr>
          <a:lstStyle/>
          <a:p>
            <a:r>
              <a:rPr lang="en-US" dirty="0">
                <a:solidFill>
                  <a:schemeClr val="bg2"/>
                </a:solidFill>
              </a:rPr>
              <a:t>Thank you &amp;</a:t>
            </a:r>
            <a:br>
              <a:rPr lang="en-US" dirty="0">
                <a:solidFill>
                  <a:schemeClr val="bg2"/>
                </a:solidFill>
              </a:rPr>
            </a:br>
            <a:r>
              <a:rPr lang="en-US" dirty="0">
                <a:solidFill>
                  <a:schemeClr val="bg2"/>
                </a:solidFill>
              </a:rPr>
              <a:t>Happy Travels!</a:t>
            </a: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1EB9B03-8810-5F48-E51B-B07C8110822B}"/>
              </a:ext>
            </a:extLst>
          </p:cNvPr>
          <p:cNvSpPr/>
          <p:nvPr/>
        </p:nvSpPr>
        <p:spPr>
          <a:xfrm>
            <a:off x="5917642" y="2381935"/>
            <a:ext cx="4958861" cy="113927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pPr algn="ctr"/>
            <a:r>
              <a:rPr lang="en-US" dirty="0"/>
              <a:t>Introduction</a:t>
            </a:r>
          </a:p>
        </p:txBody>
      </p:sp>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Content Placeholder 4" descr="Anthony Bourdain taught me how to write.">
            <a:extLst>
              <a:ext uri="{FF2B5EF4-FFF2-40B4-BE49-F238E27FC236}">
                <a16:creationId xmlns:a16="http://schemas.microsoft.com/office/drawing/2014/main" id="{B735FA3D-C573-192C-5C59-F56BD19B89D1}"/>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62195" y="3091876"/>
            <a:ext cx="3765748" cy="3765748"/>
          </a:xfrm>
          <a:prstGeom prst="rect">
            <a:avLst/>
          </a:prstGeom>
          <a:noFill/>
          <a:ln>
            <a:noFill/>
          </a:ln>
        </p:spPr>
      </p:pic>
      <p:sp>
        <p:nvSpPr>
          <p:cNvPr id="14" name="Rectangle: Rounded Corners 13">
            <a:extLst>
              <a:ext uri="{FF2B5EF4-FFF2-40B4-BE49-F238E27FC236}">
                <a16:creationId xmlns:a16="http://schemas.microsoft.com/office/drawing/2014/main" id="{733AF448-44B1-024A-6B28-1F63959ED8C4}"/>
              </a:ext>
            </a:extLst>
          </p:cNvPr>
          <p:cNvSpPr/>
          <p:nvPr/>
        </p:nvSpPr>
        <p:spPr>
          <a:xfrm>
            <a:off x="5917642" y="3795822"/>
            <a:ext cx="4958861" cy="129539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886EC3BB-23D6-DC21-EB07-A00BAAADB096}"/>
              </a:ext>
            </a:extLst>
          </p:cNvPr>
          <p:cNvSpPr>
            <a:spLocks noGrp="1"/>
          </p:cNvSpPr>
          <p:nvPr>
            <p:ph sz="half" idx="2"/>
          </p:nvPr>
        </p:nvSpPr>
        <p:spPr>
          <a:xfrm>
            <a:off x="6109214" y="2339436"/>
            <a:ext cx="4575717" cy="3055435"/>
          </a:xfrm>
        </p:spPr>
        <p:txBody>
          <a:bodyPr/>
          <a:lstStyle/>
          <a:p>
            <a:pPr marL="0" indent="0" algn="ctr">
              <a:buNone/>
            </a:pPr>
            <a:r>
              <a:rPr lang="en-US" dirty="0"/>
              <a:t>Inspiration</a:t>
            </a:r>
          </a:p>
          <a:p>
            <a:pPr marL="0" indent="0" algn="just">
              <a:buNone/>
            </a:pPr>
            <a:r>
              <a:rPr lang="en-US" sz="1400" dirty="0"/>
              <a:t>We all love food, and we all love Anthony Bourdain, so it was not a difficult decision to delve into his travels for this project.</a:t>
            </a:r>
          </a:p>
          <a:p>
            <a:pPr marL="0" indent="0">
              <a:buNone/>
            </a:pPr>
            <a:endParaRPr lang="en-US" sz="1400" dirty="0"/>
          </a:p>
          <a:p>
            <a:pPr marL="0" indent="0" algn="ctr">
              <a:buNone/>
            </a:pPr>
            <a:r>
              <a:rPr lang="en-US" dirty="0"/>
              <a:t>Dataset</a:t>
            </a:r>
          </a:p>
          <a:p>
            <a:pPr marL="0" indent="0">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https://www.kaggle.com/datasets/michaelbryantds/anthony-bourdain-episode-locations?resource=download</a:t>
            </a:r>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981EB823-1F9A-2530-5289-88948BD94FCC}"/>
              </a:ext>
            </a:extLst>
          </p:cNvPr>
          <p:cNvSpPr/>
          <p:nvPr/>
        </p:nvSpPr>
        <p:spPr>
          <a:xfrm>
            <a:off x="1527717" y="3690125"/>
            <a:ext cx="4447786" cy="23774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7DA5454A-229F-FA73-1637-D85521DA03E7}"/>
              </a:ext>
            </a:extLst>
          </p:cNvPr>
          <p:cNvSpPr>
            <a:spLocks noGrp="1"/>
          </p:cNvSpPr>
          <p:nvPr>
            <p:ph type="title"/>
          </p:nvPr>
        </p:nvSpPr>
        <p:spPr>
          <a:xfrm>
            <a:off x="1527717" y="156118"/>
            <a:ext cx="9601200" cy="713678"/>
          </a:xfrm>
        </p:spPr>
        <p:txBody>
          <a:bodyPr/>
          <a:lstStyle/>
          <a:p>
            <a:pPr algn="ctr"/>
            <a:r>
              <a:rPr lang="en-US" dirty="0"/>
              <a:t>About the Shows</a:t>
            </a:r>
          </a:p>
        </p:txBody>
      </p:sp>
      <p:sp>
        <p:nvSpPr>
          <p:cNvPr id="14" name="Content Placeholder 13">
            <a:extLst>
              <a:ext uri="{FF2B5EF4-FFF2-40B4-BE49-F238E27FC236}">
                <a16:creationId xmlns:a16="http://schemas.microsoft.com/office/drawing/2014/main" id="{5A83A29F-CDFD-6749-3154-833647E2F3D9}"/>
              </a:ext>
            </a:extLst>
          </p:cNvPr>
          <p:cNvSpPr>
            <a:spLocks noGrp="1"/>
          </p:cNvSpPr>
          <p:nvPr>
            <p:ph sz="half" idx="1"/>
          </p:nvPr>
        </p:nvSpPr>
        <p:spPr>
          <a:xfrm>
            <a:off x="1527717" y="3690125"/>
            <a:ext cx="4447786" cy="2377440"/>
          </a:xfrm>
        </p:spPr>
        <p:txBody>
          <a:bodyPr>
            <a:noAutofit/>
          </a:bodyPr>
          <a:lstStyle/>
          <a:p>
            <a:pPr marL="0" marR="0" indent="0">
              <a:lnSpc>
                <a:spcPct val="107000"/>
              </a:lnSpc>
              <a:spcBef>
                <a:spcPts val="0"/>
              </a:spcBef>
              <a:spcAft>
                <a:spcPts val="800"/>
              </a:spcAft>
              <a:buNone/>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The Layover (2011-2013)</a:t>
            </a:r>
          </a:p>
          <a:p>
            <a:pPr>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Named for exactly what it sounds like, Anthony Bourdain’s again filled this in-between travel time with food.</a:t>
            </a:r>
          </a:p>
          <a:p>
            <a:pPr>
              <a:lnSpc>
                <a:spcPct val="107000"/>
              </a:lnSpc>
              <a:spcBef>
                <a:spcPts val="0"/>
              </a:spcBef>
              <a:spcAft>
                <a:spcPts val="800"/>
              </a:spcAft>
            </a:pPr>
            <a:r>
              <a:rPr lang="en-US" sz="1400" kern="100" dirty="0">
                <a:latin typeface="Calibri" panose="020F0502020204030204" pitchFamily="34" charset="0"/>
                <a:ea typeface="Calibri" panose="020F0502020204030204" pitchFamily="34" charset="0"/>
                <a:cs typeface="Times New Roman" panose="02020603050405020304" pitchFamily="18" charset="0"/>
              </a:rPr>
              <a:t>A 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ore practical twist on his previous food shows and featured a lot of places near large airports.</a:t>
            </a:r>
          </a:p>
          <a:p>
            <a:pPr>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Less emphasis on culture and teaching, but the information he was sharing was useful in a more practical way and not as philosophical.</a:t>
            </a:r>
          </a:p>
        </p:txBody>
      </p:sp>
      <p:sp>
        <p:nvSpPr>
          <p:cNvPr id="21" name="Rectangle: Rounded Corners 20">
            <a:extLst>
              <a:ext uri="{FF2B5EF4-FFF2-40B4-BE49-F238E27FC236}">
                <a16:creationId xmlns:a16="http://schemas.microsoft.com/office/drawing/2014/main" id="{7152A1D8-C4BE-2F16-AA1C-CED259DE0805}"/>
              </a:ext>
            </a:extLst>
          </p:cNvPr>
          <p:cNvSpPr/>
          <p:nvPr/>
        </p:nvSpPr>
        <p:spPr>
          <a:xfrm>
            <a:off x="6525403" y="1103970"/>
            <a:ext cx="4447786" cy="23774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F2A3481E-2816-B7F8-1254-50A405A91B78}"/>
              </a:ext>
            </a:extLst>
          </p:cNvPr>
          <p:cNvSpPr>
            <a:spLocks noGrp="1"/>
          </p:cNvSpPr>
          <p:nvPr>
            <p:ph sz="half" idx="2"/>
          </p:nvPr>
        </p:nvSpPr>
        <p:spPr>
          <a:xfrm>
            <a:off x="6525403" y="1103970"/>
            <a:ext cx="4447786" cy="2377440"/>
          </a:xfrm>
        </p:spPr>
        <p:txBody>
          <a:bodyPr>
            <a:normAutofit/>
          </a:bodyPr>
          <a:lstStyle/>
          <a:p>
            <a:pPr marL="0" indent="0">
              <a:buNone/>
            </a:pPr>
            <a:r>
              <a:rPr lang="en-US" sz="1400" b="1" dirty="0">
                <a:effectLst/>
                <a:latin typeface="Calibri" panose="020F0502020204030204" pitchFamily="34" charset="0"/>
                <a:ea typeface="Calibri" panose="020F0502020204030204" pitchFamily="34" charset="0"/>
                <a:cs typeface="Times New Roman" panose="02020603050405020304" pitchFamily="18" charset="0"/>
              </a:rPr>
              <a:t>No Reservations (2005-2012)</a:t>
            </a:r>
          </a:p>
          <a:p>
            <a:r>
              <a:rPr lang="en-US" sz="1400" dirty="0">
                <a:effectLst/>
                <a:latin typeface="Calibri" panose="020F0502020204030204" pitchFamily="34" charset="0"/>
                <a:ea typeface="Calibri" panose="020F0502020204030204" pitchFamily="34" charset="0"/>
                <a:cs typeface="Times New Roman" panose="02020603050405020304" pitchFamily="18" charset="0"/>
              </a:rPr>
              <a:t>Anthony Bourdain’s longest running show.</a:t>
            </a:r>
          </a:p>
          <a:p>
            <a:r>
              <a:rPr lang="en-US" sz="1400" dirty="0">
                <a:effectLst/>
                <a:latin typeface="Calibri" panose="020F0502020204030204" pitchFamily="34" charset="0"/>
                <a:ea typeface="Calibri" panose="020F0502020204030204" pitchFamily="34" charset="0"/>
                <a:cs typeface="Times New Roman" panose="02020603050405020304" pitchFamily="18" charset="0"/>
              </a:rPr>
              <a:t>Very similar to A Cook’s Tour in premise, but with improved production quality, and popular guests.</a:t>
            </a:r>
          </a:p>
          <a:p>
            <a:r>
              <a:rPr lang="en-US" sz="1400" dirty="0">
                <a:effectLst/>
                <a:latin typeface="Calibri" panose="020F0502020204030204" pitchFamily="34" charset="0"/>
                <a:ea typeface="Calibri" panose="020F0502020204030204" pitchFamily="34" charset="0"/>
                <a:cs typeface="Times New Roman" panose="02020603050405020304" pitchFamily="18" charset="0"/>
              </a:rPr>
              <a:t>This was the show where Anthony charmed the world with his whit, tastefully executed swearing and bold honesty about everything, including his own and the choices he made living it, both good and bad.</a:t>
            </a:r>
            <a:endParaRPr lang="en-US" sz="1400" dirty="0"/>
          </a:p>
        </p:txBody>
      </p:sp>
      <p:sp>
        <p:nvSpPr>
          <p:cNvPr id="20" name="Rectangle: Rounded Corners 19">
            <a:extLst>
              <a:ext uri="{FF2B5EF4-FFF2-40B4-BE49-F238E27FC236}">
                <a16:creationId xmlns:a16="http://schemas.microsoft.com/office/drawing/2014/main" id="{41978E16-AA1C-4E75-FD43-9AC4F6EEE6EE}"/>
              </a:ext>
            </a:extLst>
          </p:cNvPr>
          <p:cNvSpPr/>
          <p:nvPr/>
        </p:nvSpPr>
        <p:spPr>
          <a:xfrm>
            <a:off x="1527717" y="1091240"/>
            <a:ext cx="4447786" cy="239388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13">
            <a:extLst>
              <a:ext uri="{FF2B5EF4-FFF2-40B4-BE49-F238E27FC236}">
                <a16:creationId xmlns:a16="http://schemas.microsoft.com/office/drawing/2014/main" id="{D847AD96-4E10-D4BE-9157-A2FE6A71198E}"/>
              </a:ext>
            </a:extLst>
          </p:cNvPr>
          <p:cNvSpPr txBox="1">
            <a:spLocks/>
          </p:cNvSpPr>
          <p:nvPr/>
        </p:nvSpPr>
        <p:spPr>
          <a:xfrm>
            <a:off x="1527717" y="1107685"/>
            <a:ext cx="4447786" cy="237744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1400" b="1" kern="100" dirty="0">
                <a:latin typeface="Calibri" panose="020F0502020204030204" pitchFamily="34" charset="0"/>
                <a:ea typeface="Calibri" panose="020F0502020204030204" pitchFamily="34" charset="0"/>
                <a:cs typeface="Times New Roman" panose="02020603050405020304" pitchFamily="18" charset="0"/>
              </a:rPr>
              <a:t>A Cook’s Tour (2002-2003)</a:t>
            </a:r>
          </a:p>
          <a:p>
            <a:r>
              <a:rPr lang="en-US" sz="1400" kern="100" dirty="0">
                <a:latin typeface="Calibri" panose="020F0502020204030204" pitchFamily="34" charset="0"/>
                <a:ea typeface="Calibri" panose="020F0502020204030204" pitchFamily="34" charset="0"/>
                <a:cs typeface="Times New Roman" panose="02020603050405020304" pitchFamily="18" charset="0"/>
              </a:rPr>
              <a:t>Anthony Bourdain’s first show.</a:t>
            </a:r>
          </a:p>
          <a:p>
            <a:r>
              <a:rPr lang="en-US" sz="1400" kern="100" dirty="0">
                <a:latin typeface="Calibri" panose="020F0502020204030204" pitchFamily="34" charset="0"/>
                <a:ea typeface="Calibri" panose="020F0502020204030204" pitchFamily="34" charset="0"/>
                <a:cs typeface="Times New Roman" panose="02020603050405020304" pitchFamily="18" charset="0"/>
              </a:rPr>
              <a:t>Two seasons.</a:t>
            </a:r>
          </a:p>
          <a:p>
            <a:r>
              <a:rPr lang="en-US" sz="1400" kern="100" dirty="0">
                <a:latin typeface="Calibri" panose="020F0502020204030204" pitchFamily="34" charset="0"/>
                <a:ea typeface="Calibri" panose="020F0502020204030204" pitchFamily="34" charset="0"/>
                <a:cs typeface="Times New Roman" panose="02020603050405020304" pitchFamily="18" charset="0"/>
              </a:rPr>
              <a:t>Anthony was very willing to be bold and experimental in his experiences with not only the foods he tried, but also the people and cultures.</a:t>
            </a:r>
          </a:p>
          <a:p>
            <a:pPr marL="0" indent="0">
              <a:buFont typeface="Franklin Gothic Book" panose="020B0503020102020204" pitchFamily="34" charset="0"/>
              <a:buNone/>
            </a:pPr>
            <a:endParaRPr lang="en-US" sz="1400" dirty="0"/>
          </a:p>
        </p:txBody>
      </p:sp>
      <p:sp>
        <p:nvSpPr>
          <p:cNvPr id="23" name="Rectangle: Rounded Corners 22">
            <a:extLst>
              <a:ext uri="{FF2B5EF4-FFF2-40B4-BE49-F238E27FC236}">
                <a16:creationId xmlns:a16="http://schemas.microsoft.com/office/drawing/2014/main" id="{A9BA7099-3756-10AB-BFF5-B379DE0134CC}"/>
              </a:ext>
            </a:extLst>
          </p:cNvPr>
          <p:cNvSpPr/>
          <p:nvPr/>
        </p:nvSpPr>
        <p:spPr>
          <a:xfrm>
            <a:off x="6525403" y="3690125"/>
            <a:ext cx="4447786" cy="23774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3">
            <a:extLst>
              <a:ext uri="{FF2B5EF4-FFF2-40B4-BE49-F238E27FC236}">
                <a16:creationId xmlns:a16="http://schemas.microsoft.com/office/drawing/2014/main" id="{96B9E3D5-6903-F901-ACA6-01B4C9E352DF}"/>
              </a:ext>
            </a:extLst>
          </p:cNvPr>
          <p:cNvSpPr txBox="1">
            <a:spLocks/>
          </p:cNvSpPr>
          <p:nvPr/>
        </p:nvSpPr>
        <p:spPr>
          <a:xfrm>
            <a:off x="6525403" y="3690125"/>
            <a:ext cx="4447786" cy="237744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marR="0" indent="0">
              <a:lnSpc>
                <a:spcPct val="107000"/>
              </a:lnSpc>
              <a:spcBef>
                <a:spcPts val="0"/>
              </a:spcBef>
              <a:spcAft>
                <a:spcPts val="800"/>
              </a:spcAft>
              <a:buNone/>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Parts Unknown (2013-2018)</a:t>
            </a:r>
          </a:p>
          <a:p>
            <a:pPr>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 return to the original idea of merging food and culture and presenting it in an entertaining way.</a:t>
            </a:r>
          </a:p>
          <a:p>
            <a:pPr>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Anthony really went to the far reaches of the planet, like Antarctica!</a:t>
            </a:r>
          </a:p>
          <a:p>
            <a:pPr>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Sadly, this would be his last show and another wild success to add to his long and illustrious career.</a:t>
            </a:r>
          </a:p>
        </p:txBody>
      </p:sp>
    </p:spTree>
    <p:extLst>
      <p:ext uri="{BB962C8B-B14F-4D97-AF65-F5344CB8AC3E}">
        <p14:creationId xmlns:p14="http://schemas.microsoft.com/office/powerpoint/2010/main" val="26155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FA64-6E68-40D6-BA9A-8EEB05505112}"/>
              </a:ext>
            </a:extLst>
          </p:cNvPr>
          <p:cNvSpPr>
            <a:spLocks noGrp="1"/>
          </p:cNvSpPr>
          <p:nvPr>
            <p:ph type="title"/>
          </p:nvPr>
        </p:nvSpPr>
        <p:spPr/>
        <p:txBody>
          <a:bodyPr/>
          <a:lstStyle/>
          <a:p>
            <a:pPr algn="ctr"/>
            <a:r>
              <a:rPr lang="en-US" dirty="0"/>
              <a:t>Design Inspiration</a:t>
            </a:r>
          </a:p>
        </p:txBody>
      </p:sp>
      <p:sp>
        <p:nvSpPr>
          <p:cNvPr id="3" name="Content Placeholder 2">
            <a:extLst>
              <a:ext uri="{FF2B5EF4-FFF2-40B4-BE49-F238E27FC236}">
                <a16:creationId xmlns:a16="http://schemas.microsoft.com/office/drawing/2014/main" id="{FE683B77-91EA-E953-CBBB-5EA87085343A}"/>
              </a:ext>
            </a:extLst>
          </p:cNvPr>
          <p:cNvSpPr>
            <a:spLocks noGrp="1"/>
          </p:cNvSpPr>
          <p:nvPr>
            <p:ph sz="half" idx="1"/>
          </p:nvPr>
        </p:nvSpPr>
        <p:spPr/>
        <p:txBody>
          <a:bodyPr/>
          <a:lstStyle/>
          <a:p>
            <a:r>
              <a:rPr lang="en-US" dirty="0"/>
              <a:t>Color Scheme</a:t>
            </a:r>
          </a:p>
          <a:p>
            <a:pPr marL="0" indent="0">
              <a:buNone/>
            </a:pPr>
            <a:r>
              <a:rPr lang="en-US" sz="1400" dirty="0"/>
              <a:t>Our aim was a mostly earthy palette, with pops of bold color for emphasis.</a:t>
            </a:r>
          </a:p>
          <a:p>
            <a:pPr marL="0" indent="0">
              <a:buNone/>
            </a:pPr>
            <a:r>
              <a:rPr lang="en-US" sz="1400" dirty="0"/>
              <a:t>Some examples of our colors:</a:t>
            </a:r>
          </a:p>
          <a:p>
            <a:pPr marL="0" indent="0">
              <a:buNone/>
            </a:pPr>
            <a:endParaRPr lang="en-US" sz="1400" dirty="0"/>
          </a:p>
        </p:txBody>
      </p:sp>
      <p:sp>
        <p:nvSpPr>
          <p:cNvPr id="4" name="Content Placeholder 3">
            <a:extLst>
              <a:ext uri="{FF2B5EF4-FFF2-40B4-BE49-F238E27FC236}">
                <a16:creationId xmlns:a16="http://schemas.microsoft.com/office/drawing/2014/main" id="{F3BFFF74-3269-D884-599F-B43AD5B636A5}"/>
              </a:ext>
            </a:extLst>
          </p:cNvPr>
          <p:cNvSpPr>
            <a:spLocks noGrp="1"/>
          </p:cNvSpPr>
          <p:nvPr>
            <p:ph sz="half" idx="2"/>
          </p:nvPr>
        </p:nvSpPr>
        <p:spPr/>
        <p:txBody>
          <a:bodyPr/>
          <a:lstStyle/>
          <a:p>
            <a:r>
              <a:rPr lang="en-US" dirty="0"/>
              <a:t>Image Inspiration</a:t>
            </a:r>
          </a:p>
          <a:p>
            <a:pPr marL="0" indent="0">
              <a:buNone/>
            </a:pPr>
            <a:endParaRPr lang="en-US" dirty="0"/>
          </a:p>
        </p:txBody>
      </p:sp>
      <p:pic>
        <p:nvPicPr>
          <p:cNvPr id="8" name="Picture 7">
            <a:extLst>
              <a:ext uri="{FF2B5EF4-FFF2-40B4-BE49-F238E27FC236}">
                <a16:creationId xmlns:a16="http://schemas.microsoft.com/office/drawing/2014/main" id="{88749A8E-1F70-3292-A584-F213A9083DC8}"/>
              </a:ext>
            </a:extLst>
          </p:cNvPr>
          <p:cNvPicPr>
            <a:picLocks noChangeAspect="1"/>
          </p:cNvPicPr>
          <p:nvPr/>
        </p:nvPicPr>
        <p:blipFill rotWithShape="1">
          <a:blip r:embed="rId2"/>
          <a:srcRect r="75481"/>
          <a:stretch/>
        </p:blipFill>
        <p:spPr>
          <a:xfrm>
            <a:off x="1462668" y="3537073"/>
            <a:ext cx="2061118" cy="1960477"/>
          </a:xfrm>
          <a:prstGeom prst="rect">
            <a:avLst/>
          </a:prstGeom>
        </p:spPr>
      </p:pic>
      <p:pic>
        <p:nvPicPr>
          <p:cNvPr id="9" name="Picture 8">
            <a:extLst>
              <a:ext uri="{FF2B5EF4-FFF2-40B4-BE49-F238E27FC236}">
                <a16:creationId xmlns:a16="http://schemas.microsoft.com/office/drawing/2014/main" id="{9F71BD4D-6016-B248-1787-64C4128508AA}"/>
              </a:ext>
            </a:extLst>
          </p:cNvPr>
          <p:cNvPicPr>
            <a:picLocks noChangeAspect="1"/>
          </p:cNvPicPr>
          <p:nvPr/>
        </p:nvPicPr>
        <p:blipFill>
          <a:blip r:embed="rId3"/>
          <a:stretch>
            <a:fillRect/>
          </a:stretch>
        </p:blipFill>
        <p:spPr>
          <a:xfrm>
            <a:off x="6096000" y="2719292"/>
            <a:ext cx="1515325" cy="3934017"/>
          </a:xfrm>
          <a:prstGeom prst="rect">
            <a:avLst/>
          </a:prstGeom>
        </p:spPr>
      </p:pic>
      <p:pic>
        <p:nvPicPr>
          <p:cNvPr id="10" name="Picture 9">
            <a:extLst>
              <a:ext uri="{FF2B5EF4-FFF2-40B4-BE49-F238E27FC236}">
                <a16:creationId xmlns:a16="http://schemas.microsoft.com/office/drawing/2014/main" id="{23681529-B04E-0CA1-D08D-102555D68898}"/>
              </a:ext>
            </a:extLst>
          </p:cNvPr>
          <p:cNvPicPr>
            <a:picLocks noChangeAspect="1"/>
          </p:cNvPicPr>
          <p:nvPr/>
        </p:nvPicPr>
        <p:blipFill rotWithShape="1">
          <a:blip r:embed="rId4"/>
          <a:srcRect l="7777" t="12845" r="8157" b="11707"/>
          <a:stretch/>
        </p:blipFill>
        <p:spPr>
          <a:xfrm>
            <a:off x="7887939" y="4517311"/>
            <a:ext cx="2297151" cy="2061660"/>
          </a:xfrm>
          <a:prstGeom prst="rect">
            <a:avLst/>
          </a:prstGeom>
        </p:spPr>
      </p:pic>
      <p:pic>
        <p:nvPicPr>
          <p:cNvPr id="11" name="Picture 10">
            <a:extLst>
              <a:ext uri="{FF2B5EF4-FFF2-40B4-BE49-F238E27FC236}">
                <a16:creationId xmlns:a16="http://schemas.microsoft.com/office/drawing/2014/main" id="{0EA5D194-6078-CA31-D8FE-0B1121029797}"/>
              </a:ext>
            </a:extLst>
          </p:cNvPr>
          <p:cNvPicPr>
            <a:picLocks noChangeAspect="1"/>
          </p:cNvPicPr>
          <p:nvPr/>
        </p:nvPicPr>
        <p:blipFill>
          <a:blip r:embed="rId5"/>
          <a:stretch>
            <a:fillRect/>
          </a:stretch>
        </p:blipFill>
        <p:spPr>
          <a:xfrm>
            <a:off x="8040728" y="2761771"/>
            <a:ext cx="1807495" cy="1203275"/>
          </a:xfrm>
          <a:prstGeom prst="rect">
            <a:avLst/>
          </a:prstGeom>
        </p:spPr>
      </p:pic>
    </p:spTree>
    <p:extLst>
      <p:ext uri="{BB962C8B-B14F-4D97-AF65-F5344CB8AC3E}">
        <p14:creationId xmlns:p14="http://schemas.microsoft.com/office/powerpoint/2010/main" val="3592630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5B2F-1017-8DDA-0339-3C8A698BC9D3}"/>
              </a:ext>
            </a:extLst>
          </p:cNvPr>
          <p:cNvSpPr>
            <a:spLocks noGrp="1"/>
          </p:cNvSpPr>
          <p:nvPr>
            <p:ph type="title"/>
          </p:nvPr>
        </p:nvSpPr>
        <p:spPr/>
        <p:txBody>
          <a:bodyPr/>
          <a:lstStyle/>
          <a:p>
            <a:pPr algn="ctr"/>
            <a:r>
              <a:rPr lang="en-US" dirty="0"/>
              <a:t>Data Engineering</a:t>
            </a:r>
          </a:p>
        </p:txBody>
      </p:sp>
      <p:sp>
        <p:nvSpPr>
          <p:cNvPr id="5" name="Rectangle: Rounded Corners 4">
            <a:extLst>
              <a:ext uri="{FF2B5EF4-FFF2-40B4-BE49-F238E27FC236}">
                <a16:creationId xmlns:a16="http://schemas.microsoft.com/office/drawing/2014/main" id="{14DD8363-8D8B-822F-E312-C3604B30FCA0}"/>
              </a:ext>
            </a:extLst>
          </p:cNvPr>
          <p:cNvSpPr/>
          <p:nvPr/>
        </p:nvSpPr>
        <p:spPr>
          <a:xfrm>
            <a:off x="1371600" y="2285999"/>
            <a:ext cx="4447786" cy="25090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A0FBAA-20CD-EA26-FAA6-2B2EC3361AE2}"/>
              </a:ext>
            </a:extLst>
          </p:cNvPr>
          <p:cNvSpPr>
            <a:spLocks noGrp="1"/>
          </p:cNvSpPr>
          <p:nvPr>
            <p:ph sz="half" idx="1"/>
          </p:nvPr>
        </p:nvSpPr>
        <p:spPr/>
        <p:txBody>
          <a:bodyPr/>
          <a:lstStyle/>
          <a:p>
            <a:r>
              <a:rPr lang="en-US" dirty="0"/>
              <a:t>Data Cleaning</a:t>
            </a:r>
          </a:p>
          <a:p>
            <a:pPr marL="0" indent="0" algn="just">
              <a:buNone/>
            </a:pPr>
            <a:r>
              <a:rPr lang="en-US" sz="1400" dirty="0"/>
              <a:t>Our open-source dataset download provided two CSV files, though our group realized early on that only one of those was useful for our purposes, the other being a truncated and reformatted version of the same data. Once we read in our primary CSV, we found the data itself to be relatively clean. We dropped a total of four columns as unnecessary, only needed to convert a single column’s data format, and renamed only a single column header.</a:t>
            </a:r>
          </a:p>
        </p:txBody>
      </p:sp>
      <p:sp>
        <p:nvSpPr>
          <p:cNvPr id="6" name="Rectangle: Rounded Corners 5">
            <a:extLst>
              <a:ext uri="{FF2B5EF4-FFF2-40B4-BE49-F238E27FC236}">
                <a16:creationId xmlns:a16="http://schemas.microsoft.com/office/drawing/2014/main" id="{FFEAECDF-BE01-F56C-CC51-F70A78226501}"/>
              </a:ext>
            </a:extLst>
          </p:cNvPr>
          <p:cNvSpPr/>
          <p:nvPr/>
        </p:nvSpPr>
        <p:spPr>
          <a:xfrm>
            <a:off x="6525403" y="2285999"/>
            <a:ext cx="4447397" cy="275435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ADB6881-8785-5D30-A798-2E8788AB1060}"/>
              </a:ext>
            </a:extLst>
          </p:cNvPr>
          <p:cNvSpPr>
            <a:spLocks noGrp="1"/>
          </p:cNvSpPr>
          <p:nvPr>
            <p:ph sz="half" idx="2"/>
          </p:nvPr>
        </p:nvSpPr>
        <p:spPr/>
        <p:txBody>
          <a:bodyPr/>
          <a:lstStyle/>
          <a:p>
            <a:r>
              <a:rPr lang="en-US" dirty="0"/>
              <a:t>Distance Calculation</a:t>
            </a:r>
          </a:p>
          <a:p>
            <a:pPr marL="0" indent="0">
              <a:buNone/>
            </a:pPr>
            <a:r>
              <a:rPr lang="en-US" sz="1400" dirty="0"/>
              <a:t>Great-Circle Distance vs. Euclidean Distance</a:t>
            </a:r>
          </a:p>
          <a:p>
            <a:pPr marL="0" indent="0" algn="just">
              <a:buNone/>
            </a:pPr>
            <a:r>
              <a:rPr lang="en-US" sz="1400" dirty="0"/>
              <a:t>In our mapping efforts, it came to our attention that our initial distance calculations were based on straight-line distances, otherwise known as the Euclidean space between two points. Correcting this required mathematical conversion to great-circle distance, which is still the distance between points, but measured along the surface of a sphere. Using this conversion was a slower method but produced more accurate results.</a:t>
            </a:r>
          </a:p>
        </p:txBody>
      </p:sp>
    </p:spTree>
    <p:extLst>
      <p:ext uri="{BB962C8B-B14F-4D97-AF65-F5344CB8AC3E}">
        <p14:creationId xmlns:p14="http://schemas.microsoft.com/office/powerpoint/2010/main" val="189048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5B2F-1017-8DDA-0339-3C8A698BC9D3}"/>
              </a:ext>
            </a:extLst>
          </p:cNvPr>
          <p:cNvSpPr>
            <a:spLocks noGrp="1"/>
          </p:cNvSpPr>
          <p:nvPr>
            <p:ph type="title"/>
          </p:nvPr>
        </p:nvSpPr>
        <p:spPr>
          <a:xfrm>
            <a:off x="1961422" y="5576"/>
            <a:ext cx="9011378" cy="1711712"/>
          </a:xfrm>
        </p:spPr>
        <p:txBody>
          <a:bodyPr>
            <a:noAutofit/>
          </a:bodyPr>
          <a:lstStyle/>
          <a:p>
            <a:pPr algn="ctr"/>
            <a:r>
              <a:rPr lang="en-US" sz="1600" b="1" dirty="0" err="1"/>
              <a:t>ydata_profiling</a:t>
            </a:r>
            <a:r>
              <a:rPr lang="en-US" sz="1600" b="1" dirty="0"/>
              <a:t>, aka </a:t>
            </a:r>
            <a:r>
              <a:rPr lang="en-US" sz="1600" b="1" dirty="0" err="1"/>
              <a:t>df_profile</a:t>
            </a:r>
            <a:br>
              <a:rPr lang="en-US" sz="1600" b="1" dirty="0"/>
            </a:br>
            <a:br>
              <a:rPr lang="en-US" sz="1600" dirty="0"/>
            </a:br>
            <a:r>
              <a:rPr lang="en-US" sz="1600" dirty="0"/>
              <a:t>The Data Deviants have the immensely helpful </a:t>
            </a:r>
            <a:r>
              <a:rPr lang="en-US" sz="1600" dirty="0" err="1"/>
              <a:t>Sherhone</a:t>
            </a:r>
            <a:r>
              <a:rPr lang="en-US" sz="1600" dirty="0"/>
              <a:t> Grant to thank for pointing them in the direction of an EDA golden ticket, otherwise known as the </a:t>
            </a:r>
            <a:r>
              <a:rPr lang="en-US" sz="1600" dirty="0" err="1"/>
              <a:t>ydata</a:t>
            </a:r>
            <a:r>
              <a:rPr lang="en-US" sz="1600" dirty="0"/>
              <a:t>-profiling package for Pandas.</a:t>
            </a:r>
            <a:br>
              <a:rPr lang="en-US" sz="1600" dirty="0"/>
            </a:br>
            <a:br>
              <a:rPr lang="en-US" sz="1600" dirty="0"/>
            </a:br>
            <a:r>
              <a:rPr lang="en-US" sz="1600" dirty="0"/>
              <a:t>With a quick pip install, and just a few lines of code, our data was instantly analyzed and visualized in a completely interactive way before our very eyes!</a:t>
            </a:r>
          </a:p>
        </p:txBody>
      </p:sp>
      <p:pic>
        <p:nvPicPr>
          <p:cNvPr id="7" name="Picture 6" descr="A yellow rectangular object with a star&#10;&#10;Description automatically generated">
            <a:extLst>
              <a:ext uri="{FF2B5EF4-FFF2-40B4-BE49-F238E27FC236}">
                <a16:creationId xmlns:a16="http://schemas.microsoft.com/office/drawing/2014/main" id="{DC744DAC-F27B-D1ED-E327-69A5E2A65C3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09436" y="214980"/>
            <a:ext cx="951986" cy="12258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26939EE-9D5A-D392-142B-E3E3D8F32819}"/>
              </a:ext>
            </a:extLst>
          </p:cNvPr>
          <p:cNvPicPr>
            <a:picLocks noChangeAspect="1"/>
          </p:cNvPicPr>
          <p:nvPr/>
        </p:nvPicPr>
        <p:blipFill>
          <a:blip r:embed="rId4"/>
          <a:stretch>
            <a:fillRect/>
          </a:stretch>
        </p:blipFill>
        <p:spPr>
          <a:xfrm>
            <a:off x="1387111" y="1717288"/>
            <a:ext cx="10160000" cy="4914900"/>
          </a:xfrm>
          <a:prstGeom prst="rect">
            <a:avLst/>
          </a:prstGeom>
        </p:spPr>
      </p:pic>
    </p:spTree>
    <p:extLst>
      <p:ext uri="{BB962C8B-B14F-4D97-AF65-F5344CB8AC3E}">
        <p14:creationId xmlns:p14="http://schemas.microsoft.com/office/powerpoint/2010/main" val="2516069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71600" y="735980"/>
            <a:ext cx="9601200" cy="1485900"/>
          </a:xfrm>
        </p:spPr>
        <p:txBody>
          <a:bodyPr anchor="ctr">
            <a:normAutofit fontScale="90000"/>
          </a:bodyPr>
          <a:lstStyle/>
          <a:p>
            <a:pPr algn="ctr"/>
            <a:r>
              <a:rPr lang="en-US" dirty="0"/>
              <a:t>Research Questions</a:t>
            </a:r>
            <a:br>
              <a:rPr lang="en-US" dirty="0"/>
            </a:br>
            <a:r>
              <a:rPr lang="en-US" sz="2800" dirty="0"/>
              <a:t>and</a:t>
            </a:r>
            <a:br>
              <a:rPr lang="en-US" sz="2800" dirty="0"/>
            </a:br>
            <a:r>
              <a:rPr lang="en-US" dirty="0"/>
              <a:t>App Demo</a:t>
            </a:r>
          </a:p>
        </p:txBody>
      </p:sp>
      <p:sp>
        <p:nvSpPr>
          <p:cNvPr id="3" name="Content Placeholder 2">
            <a:extLst>
              <a:ext uri="{FF2B5EF4-FFF2-40B4-BE49-F238E27FC236}">
                <a16:creationId xmlns:a16="http://schemas.microsoft.com/office/drawing/2014/main" id="{407CD9DA-F345-ABC9-1F83-DCEAC7674A53}"/>
              </a:ext>
            </a:extLst>
          </p:cNvPr>
          <p:cNvSpPr>
            <a:spLocks noGrp="1"/>
          </p:cNvSpPr>
          <p:nvPr>
            <p:ph idx="1"/>
          </p:nvPr>
        </p:nvSpPr>
        <p:spPr/>
        <p:txBody>
          <a:bodyPr/>
          <a:lstStyle/>
          <a:p>
            <a:pPr marL="0" indent="0">
              <a:buNone/>
            </a:pPr>
            <a:endParaRPr lang="en-US" dirty="0"/>
          </a:p>
        </p:txBody>
      </p:sp>
      <p:pic>
        <p:nvPicPr>
          <p:cNvPr id="6" name="Graphic 5" descr="Teacher outline">
            <a:extLst>
              <a:ext uri="{FF2B5EF4-FFF2-40B4-BE49-F238E27FC236}">
                <a16:creationId xmlns:a16="http://schemas.microsoft.com/office/drawing/2014/main" id="{DBA221EA-AFE3-C1B0-EB07-ACB2171E3E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6317" y="4038518"/>
            <a:ext cx="1895143" cy="1895143"/>
          </a:xfrm>
          <a:prstGeom prst="rect">
            <a:avLst/>
          </a:prstGeom>
        </p:spPr>
      </p:pic>
      <p:pic>
        <p:nvPicPr>
          <p:cNvPr id="8" name="Graphic 7" descr="Badge Question Mark outline">
            <a:extLst>
              <a:ext uri="{FF2B5EF4-FFF2-40B4-BE49-F238E27FC236}">
                <a16:creationId xmlns:a16="http://schemas.microsoft.com/office/drawing/2014/main" id="{39C8B9C7-9130-61AB-55B7-A99DB6B81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8429" y="2481428"/>
            <a:ext cx="1895143" cy="1895143"/>
          </a:xfrm>
          <a:prstGeom prst="rect">
            <a:avLst/>
          </a:prstGeom>
        </p:spPr>
      </p:pic>
      <p:pic>
        <p:nvPicPr>
          <p:cNvPr id="10" name="Graphic 9" descr="Playbook outline">
            <a:extLst>
              <a:ext uri="{FF2B5EF4-FFF2-40B4-BE49-F238E27FC236}">
                <a16:creationId xmlns:a16="http://schemas.microsoft.com/office/drawing/2014/main" id="{E4E2CD7E-55E9-3727-3825-E4F4DB1238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0542" y="4037770"/>
            <a:ext cx="1895143" cy="1895143"/>
          </a:xfrm>
          <a:prstGeom prst="rect">
            <a:avLst/>
          </a:prstGeom>
        </p:spPr>
      </p:pic>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71600" y="1"/>
            <a:ext cx="9601200" cy="2171700"/>
          </a:xfrm>
        </p:spPr>
        <p:txBody>
          <a:bodyPr anchor="ctr">
            <a:normAutofit/>
          </a:bodyPr>
          <a:lstStyle/>
          <a:p>
            <a:pPr algn="ctr"/>
            <a:r>
              <a:rPr lang="en-US" sz="2400" b="1" dirty="0"/>
              <a:t>What was Anthony Bourdain’s top show?</a:t>
            </a:r>
            <a:br>
              <a:rPr lang="en-US" sz="2400" b="1" dirty="0"/>
            </a:br>
            <a:br>
              <a:rPr lang="en-US" sz="1400" dirty="0"/>
            </a:br>
            <a:r>
              <a:rPr lang="en-US" sz="1600" dirty="0">
                <a:solidFill>
                  <a:srgbClr val="EDCFAB"/>
                </a:solidFill>
                <a:effectLst>
                  <a:outerShdw blurRad="25400" dist="38100" dir="13500000" algn="br" rotWithShape="0">
                    <a:schemeClr val="tx1">
                      <a:alpha val="40000"/>
                    </a:schemeClr>
                  </a:outerShdw>
                </a:effectLst>
              </a:rPr>
              <a:t>‘No Reservations’ aired a total of 275 episodes over the course of 2,660 days, which is just over 7 years.</a:t>
            </a:r>
            <a:br>
              <a:rPr lang="en-US" sz="1600" dirty="0">
                <a:solidFill>
                  <a:srgbClr val="EDCFAB"/>
                </a:solidFill>
                <a:effectLst>
                  <a:outerShdw blurRad="25400" dist="38100" dir="13500000" algn="br" rotWithShape="0">
                    <a:schemeClr val="tx1">
                      <a:alpha val="40000"/>
                    </a:schemeClr>
                  </a:outerShdw>
                </a:effectLst>
              </a:rPr>
            </a:br>
            <a:br>
              <a:rPr lang="en-US" sz="1200" dirty="0"/>
            </a:br>
            <a:r>
              <a:rPr lang="en-US" sz="1600" dirty="0"/>
              <a:t>‘Parts Unknown’ aired 158 episodes over 1,897 days, or just over 5 years.</a:t>
            </a:r>
            <a:br>
              <a:rPr lang="en-US" sz="1600" dirty="0"/>
            </a:br>
            <a:br>
              <a:rPr lang="en-US" sz="1200" dirty="0"/>
            </a:br>
            <a:r>
              <a:rPr lang="en-US" sz="1600" dirty="0"/>
              <a:t>‘A Cook’s Tour’ aired 42 episodes over 454, or just over 1 year. </a:t>
            </a:r>
            <a:br>
              <a:rPr lang="en-US" sz="1600" dirty="0"/>
            </a:br>
            <a:br>
              <a:rPr lang="en-US" sz="1200" dirty="0"/>
            </a:br>
            <a:r>
              <a:rPr lang="en-US" sz="1600" dirty="0"/>
              <a:t>‘The Layover’ aired only 20 episodes over 441 days, also just over 1 year.</a:t>
            </a:r>
          </a:p>
        </p:txBody>
      </p:sp>
      <p:pic>
        <p:nvPicPr>
          <p:cNvPr id="1026" name="Picture 2">
            <a:extLst>
              <a:ext uri="{FF2B5EF4-FFF2-40B4-BE49-F238E27FC236}">
                <a16:creationId xmlns:a16="http://schemas.microsoft.com/office/drawing/2014/main" id="{2103C665-E347-1685-49D2-431BA266CAF3}"/>
              </a:ext>
            </a:extLst>
          </p:cNvPr>
          <p:cNvPicPr>
            <a:picLocks noChangeAspect="1" noChangeArrowheads="1"/>
          </p:cNvPicPr>
          <p:nvPr/>
        </p:nvPicPr>
        <p:blipFill>
          <a:blip r:embed="rId3"/>
          <a:srcRect/>
          <a:stretch/>
        </p:blipFill>
        <p:spPr bwMode="auto">
          <a:xfrm>
            <a:off x="6096000" y="2154347"/>
            <a:ext cx="5330264" cy="46078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standing in front of a wall with his arms crossed&#10;&#10;Description automatically generated">
            <a:extLst>
              <a:ext uri="{FF2B5EF4-FFF2-40B4-BE49-F238E27FC236}">
                <a16:creationId xmlns:a16="http://schemas.microsoft.com/office/drawing/2014/main" id="{990D2ED9-F89A-F3FA-F1A1-8FE613EA10FF}"/>
              </a:ext>
            </a:extLst>
          </p:cNvPr>
          <p:cNvPicPr>
            <a:picLocks noChangeAspect="1"/>
          </p:cNvPicPr>
          <p:nvPr/>
        </p:nvPicPr>
        <p:blipFill>
          <a:blip r:embed="rId4"/>
          <a:stretch>
            <a:fillRect/>
          </a:stretch>
        </p:blipFill>
        <p:spPr>
          <a:xfrm>
            <a:off x="1371600" y="3022300"/>
            <a:ext cx="3602845" cy="2871982"/>
          </a:xfrm>
          <a:prstGeom prst="rect">
            <a:avLst/>
          </a:prstGeom>
        </p:spPr>
      </p:pic>
    </p:spTree>
    <p:extLst>
      <p:ext uri="{BB962C8B-B14F-4D97-AF65-F5344CB8AC3E}">
        <p14:creationId xmlns:p14="http://schemas.microsoft.com/office/powerpoint/2010/main" val="14735133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71600" y="0"/>
            <a:ext cx="9601200" cy="2171700"/>
          </a:xfrm>
        </p:spPr>
        <p:txBody>
          <a:bodyPr anchor="ctr">
            <a:normAutofit/>
          </a:bodyPr>
          <a:lstStyle/>
          <a:p>
            <a:pPr algn="ctr"/>
            <a:r>
              <a:rPr lang="en-US" sz="2400" b="1" dirty="0"/>
              <a:t>Do we see any trends in the areas or countries of his travels?</a:t>
            </a:r>
            <a:br>
              <a:rPr lang="en-US" sz="2400" b="1" dirty="0"/>
            </a:br>
            <a:br>
              <a:rPr lang="en-US" sz="1400" dirty="0"/>
            </a:br>
            <a:r>
              <a:rPr lang="en-US" sz="1400" dirty="0">
                <a:solidFill>
                  <a:srgbClr val="EDCFAB"/>
                </a:solidFill>
                <a:effectLst>
                  <a:outerShdw blurRad="25400" dist="38100" dir="13500000" algn="br" rotWithShape="0">
                    <a:schemeClr val="tx1">
                      <a:alpha val="40000"/>
                    </a:schemeClr>
                  </a:outerShdw>
                </a:effectLst>
              </a:rPr>
              <a:t>Anthony Bourdain’s most frequently traveled region across the globe, across all his shows, was North America, with a grand total of 159 episodes.</a:t>
            </a:r>
            <a:br>
              <a:rPr lang="en-US" sz="1400" dirty="0">
                <a:solidFill>
                  <a:srgbClr val="EDCFAB"/>
                </a:solidFill>
                <a:effectLst>
                  <a:outerShdw blurRad="25400" dist="38100" dir="13500000" algn="br" rotWithShape="0">
                    <a:schemeClr val="tx1">
                      <a:alpha val="40000"/>
                    </a:schemeClr>
                  </a:outerShdw>
                </a:effectLst>
              </a:rPr>
            </a:br>
            <a:br>
              <a:rPr lang="en-US" sz="1400" dirty="0"/>
            </a:br>
            <a:r>
              <a:rPr lang="en-US" sz="1400" dirty="0"/>
              <a:t>Second place varies between shows as either Europe or Asia, but cumulatively between all his shows, they even out at 94 episodes each.</a:t>
            </a:r>
            <a:br>
              <a:rPr lang="en-US" sz="1400" dirty="0"/>
            </a:br>
            <a:br>
              <a:rPr lang="en-US" sz="1400" dirty="0"/>
            </a:br>
            <a:r>
              <a:rPr lang="en-US" sz="1400" dirty="0"/>
              <a:t>His least frequently visited region of the world was Antarctica, with just 4 episodes, all exclusive to the show ‘Parts Unknown’. </a:t>
            </a:r>
          </a:p>
        </p:txBody>
      </p:sp>
      <p:pic>
        <p:nvPicPr>
          <p:cNvPr id="1026" name="Picture 2">
            <a:extLst>
              <a:ext uri="{FF2B5EF4-FFF2-40B4-BE49-F238E27FC236}">
                <a16:creationId xmlns:a16="http://schemas.microsoft.com/office/drawing/2014/main" id="{2103C665-E347-1685-49D2-431BA266CAF3}"/>
              </a:ext>
            </a:extLst>
          </p:cNvPr>
          <p:cNvPicPr>
            <a:picLocks noChangeAspect="1" noChangeArrowheads="1"/>
          </p:cNvPicPr>
          <p:nvPr/>
        </p:nvPicPr>
        <p:blipFill>
          <a:blip r:embed="rId3"/>
          <a:srcRect/>
          <a:stretch/>
        </p:blipFill>
        <p:spPr bwMode="auto">
          <a:xfrm>
            <a:off x="1120670" y="2647435"/>
            <a:ext cx="8705764" cy="37070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lane on a map&#10;&#10;Description automatically generated">
            <a:extLst>
              <a:ext uri="{FF2B5EF4-FFF2-40B4-BE49-F238E27FC236}">
                <a16:creationId xmlns:a16="http://schemas.microsoft.com/office/drawing/2014/main" id="{EB5C6EBE-7896-1788-F348-7D1147774DB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49786" y="3680393"/>
            <a:ext cx="2246028" cy="1641110"/>
          </a:xfrm>
          <a:prstGeom prst="rect">
            <a:avLst/>
          </a:prstGeom>
        </p:spPr>
      </p:pic>
      <p:sp>
        <p:nvSpPr>
          <p:cNvPr id="12" name="TextBox 11">
            <a:extLst>
              <a:ext uri="{FF2B5EF4-FFF2-40B4-BE49-F238E27FC236}">
                <a16:creationId xmlns:a16="http://schemas.microsoft.com/office/drawing/2014/main" id="{90B48434-7B6A-5EB2-3510-6FA7770323AC}"/>
              </a:ext>
            </a:extLst>
          </p:cNvPr>
          <p:cNvSpPr txBox="1"/>
          <p:nvPr/>
        </p:nvSpPr>
        <p:spPr>
          <a:xfrm>
            <a:off x="642552" y="6858000"/>
            <a:ext cx="2246028" cy="369332"/>
          </a:xfrm>
          <a:prstGeom prst="rect">
            <a:avLst/>
          </a:prstGeom>
          <a:noFill/>
        </p:spPr>
        <p:txBody>
          <a:bodyPr wrap="square" rtlCol="0">
            <a:spAutoFit/>
          </a:bodyPr>
          <a:lstStyle/>
          <a:p>
            <a:r>
              <a:rPr lang="en-US" sz="900">
                <a:hlinkClick r:id="rId5" tooltip="https://www.pngall.com/family-travel-png"/>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326011444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3.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design</Template>
  <TotalTime>571</TotalTime>
  <Words>1134</Words>
  <Application>Microsoft Office PowerPoint</Application>
  <PresentationFormat>Widescreen</PresentationFormat>
  <Paragraphs>61</Paragraphs>
  <Slides>12</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Franklin Gothic Book</vt:lpstr>
      <vt:lpstr>Crop</vt:lpstr>
      <vt:lpstr>Anthony Bourdain’s Travels</vt:lpstr>
      <vt:lpstr>Introduction</vt:lpstr>
      <vt:lpstr>About the Shows</vt:lpstr>
      <vt:lpstr>Design Inspiration</vt:lpstr>
      <vt:lpstr>Data Engineering</vt:lpstr>
      <vt:lpstr>ydata_profiling, aka df_profile  The Data Deviants have the immensely helpful Sherhone Grant to thank for pointing them in the direction of an EDA golden ticket, otherwise known as the ydata-profiling package for Pandas.  With a quick pip install, and just a few lines of code, our data was instantly analyzed and visualized in a completely interactive way before our very eyes!</vt:lpstr>
      <vt:lpstr>Research Questions and App Demo</vt:lpstr>
      <vt:lpstr>What was Anthony Bourdain’s top show?  ‘No Reservations’ aired a total of 275 episodes over the course of 2,660 days, which is just over 7 years.  ‘Parts Unknown’ aired 158 episodes over 1,897 days, or just over 5 years.  ‘A Cook’s Tour’ aired 42 episodes over 454, or just over 1 year.   ‘The Layover’ aired only 20 episodes over 441 days, also just over 1 year.</vt:lpstr>
      <vt:lpstr>Do we see any trends in the areas or countries of his travels?  Anthony Bourdain’s most frequently traveled region across the globe, across all his shows, was North America, with a grand total of 159 episodes.  Second place varies between shows as either Europe or Asia, but cumulatively between all his shows, they even out at 94 episodes each.  His least frequently visited region of the world was Antarctica, with just 4 episodes, all exclusive to the show ‘Parts Unknown’. </vt:lpstr>
      <vt:lpstr>Map  Circle colors indicate density of individual points, with the actual number shown in each circle.  Clicking any given circle auto-zooms the map, and progressively separates map points.  Then click individual map points for specific show and location information.</vt:lpstr>
      <vt:lpstr>PowerPoint Presentation</vt:lpstr>
      <vt:lpstr>Thank you &amp; Happy Travels!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Anthony Bourdain’s Travels</dc:title>
  <dc:creator>Abi Leonard</dc:creator>
  <cp:lastModifiedBy>Abi Leonard</cp:lastModifiedBy>
  <cp:revision>57</cp:revision>
  <dcterms:created xsi:type="dcterms:W3CDTF">2023-07-26T00:30:39Z</dcterms:created>
  <dcterms:modified xsi:type="dcterms:W3CDTF">2023-07-31T23:28:18Z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